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4" r:id="rId8"/>
    <p:sldId id="263" r:id="rId9"/>
    <p:sldId id="267" r:id="rId10"/>
    <p:sldId id="268" r:id="rId11"/>
    <p:sldId id="260" r:id="rId12"/>
    <p:sldId id="262" r:id="rId13"/>
    <p:sldId id="265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5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1,'2237'0,"-2227"0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0,'9517'0,"-9509"0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8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1,'6503'0,"-6493"0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2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0,'1911'0,"-1901"0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5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0,'7563'0,"-7553"0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4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1,'4055'0,"-4045"0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1,'16440'0,"-16430"0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32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0,'5465'0,"-5455"0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4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1,-1-1,1 1,-1-1,1 1,4 3,7 3,8 2,0-2,1 0,0-2,0 0,0-2,50 2,-52-5,-1 1,31 7,-29-5,44 3,-39-5,42 8,-44-5,50 2,51 4,10 1,-87-7,60 1,28 6,1120-11,-592-2,-545-12,-80 14,-12 0,0-1,52-8,-48 4,-1 1,1 2,35 3,-1 0,1477-2,-1453-13,212 14,-211 11,-83-12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1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0,'15141'0,"-15133"0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7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1,'9741'0,"-9731"0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09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1,'10674'0,"-10664"0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1,'10790'0,"-10780"0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6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0,'4579'0,"-4569"0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B0E1-FBC1-F5E8-F319-FDC43F3B0E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7D799F-07C6-564A-0CE9-9AA7CDC75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E467A-13B4-1C0C-C1CA-6A23C87925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30B25-4D49-48D2-A682-2E028DDF5773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0CEB3-8C57-91F8-9584-31529D897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C1AF1-4DC5-AEA4-A45A-57483E70D3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ADFB4-28D2-4D5F-9FBE-28384C1AA43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3217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F19C7-405C-B4CB-4C07-2B6869B7C7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F7E3D-9E1E-2BE4-1CE3-00BADC63D9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F9170-1972-00A0-11A2-429D4BC274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90B5E-AC17-4F8D-846A-D66C530A18AB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BBE359-26BE-F9DF-8162-82BAC46F3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6668D-5894-F695-74C7-9B6463C2B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13251-5BDC-48D8-BF44-CBF03969978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6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D8672B-AD7F-783D-CB4D-216704DE77C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EF99-9559-137F-A322-210C1A5D3A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69DA5-D058-206D-BCC8-740F2862BF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6F070-2FEF-4EEB-B82F-F548072B24F8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7DC01-DEC5-9AED-B0BB-8F8DC5082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112D6-F8B2-F1B8-686D-FECA48CC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8226B-E0B7-4D35-A8F1-9A0FC7C2353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6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2A211-2D1D-783C-935E-C40DE33F8E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A06F7-1598-326F-17B8-0986CB716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E5187-08A0-89BB-0BB2-297598517B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86C56F-7FB0-4B25-B8C3-380110E57E5C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0A517-2605-C2B2-28AE-174EDFBF19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A11A39-7D91-A531-5205-74B3BD1AC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2DFF7A-6102-4B87-9CFD-D6383ABAE75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7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CC3F3-1D1B-9DE7-5856-1B64E91D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2CF08-8644-9D13-944E-28377426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45782-3B5E-0360-9047-E084AA9312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6644D-D58E-4A3F-9079-08DFD72C1075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A27F1B-3A95-C4CC-56F8-AC540A793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1AC44A-984F-DAE9-FC5C-2136AE0AA6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80D2A1-59AE-4A4C-85AC-D66A0B3DC35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51BF5-C5D4-FAE9-CDC8-565D71A56B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65761-E7DF-FB2B-4B61-E2D2D22EB2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703155-D886-3E77-70F0-D12FC6119B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1BCA80-85D1-86BF-0B48-22180E3B8E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5D57E5-73ED-45D7-9D90-EC912B8652AA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B8B076-61A8-3569-C447-21C53328FA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5DCD-0B42-6D5D-54B4-4C9B208C46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F425B-C3DF-47EE-A568-2CA9B30AE7B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A3C23-09A2-29D4-CF1B-433E040C5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D94B8-C69E-9B07-4493-A3ABC03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00FC6-4495-F089-B662-8B4D9F3CC1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212D1-880A-1CA4-67BA-A61E4D8065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0C4209-53CD-F4BA-FFB1-F73A99C06F4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2219E6-D383-655D-F1AF-9D404BE346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5C5590-EF24-4BB8-85B6-92D06B2A6EFB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45933-6C82-EAC7-5EFD-024B42F94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B8A81F-EA52-92B9-B23C-03A5EBF32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DF5EC-6DB8-4BA5-946F-261B575097C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E9ED6-215D-7D08-6CD0-25F56CB433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150D77-4F8C-FEA8-DE9E-0B6923B76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7A280-E664-4446-B431-805CB077C933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8F4FF-DAB3-7677-F5EB-6768960B9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70BD1-A1AC-293A-A0EF-447C436992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D66A5-AE79-49C0-BC60-35EA99E7F2D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DD0017-E8BD-1458-7C32-DCEFA743F1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9C1EB-C18D-4CB5-B919-AD7C17EBAF0C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B0019D-E2D3-AA1D-53FA-20EAE6AB4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C44D0-1F2F-9114-AB68-2E2C728BB0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7D93D-6829-47F3-BAEB-F7147893DDA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83E-D14B-C311-BA5D-AF9C363A0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559FA-E30C-C496-D779-C394B6B0D4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30054F-BD74-4607-A982-CDC48423D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9BD619-FF16-D7AD-395C-8562291DC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9C5D0F-B905-4BD7-B9C8-531ED3E85810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DF794E-8A28-716B-EDE8-468C46613D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3186D4-95C2-6E70-399F-C09246215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435AE6-9A62-4A25-A847-3EE72BAB78F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5D5E0-064F-7292-E76C-061860FF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62BF3-25F8-40C9-9A2C-F824628A56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9C126-C45E-5F52-4E65-59EDE96D97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A05FE9-16E5-5520-F4B0-8A5467D58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D5184-C52C-43FE-9A3E-1115268A6A8E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D7E29E-A5EF-A53C-B6BA-20998270C3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90F4-BA2E-B2BE-EE21-3516C56F6E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F447E-59ED-4917-8AC1-25B4E32E63D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F3CAB1-27D0-5DF2-D87E-6B384B5BC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C2B6D-4D3F-F7DC-DBC3-DFA9087B1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23908-1230-8E5A-FD4B-B3D700B266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05F34D5-AB42-402B-A6FD-6B2CAD2AEA1D}" type="datetime1">
              <a:rPr lang="it-IT"/>
              <a:pPr lvl="0"/>
              <a:t>07/09/2023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A72D7-59B3-7A5D-DF9A-27F74D49192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B0BB5-D4C6-2CF0-9F09-15DC06013B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D88902-6C9E-4790-8A1F-D09BBA7914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3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15.png"/><Relationship Id="rId15" Type="http://schemas.openxmlformats.org/officeDocument/2006/relationships/image" Target="../media/image150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2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4AA48CEE-A18A-1BEE-92E2-28F3CB6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50"/>
          <a:stretch>
            <a:fillRect/>
          </a:stretch>
        </p:blipFill>
        <p:spPr>
          <a:xfrm>
            <a:off x="1447796" y="1761463"/>
            <a:ext cx="9296403" cy="32803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7">
            <a:extLst>
              <a:ext uri="{FF2B5EF4-FFF2-40B4-BE49-F238E27FC236}">
                <a16:creationId xmlns:a16="http://schemas.microsoft.com/office/drawing/2014/main" id="{8CA7390E-FA6B-809C-2485-ECEAF5115EC5}"/>
              </a:ext>
            </a:extLst>
          </p:cNvPr>
          <p:cNvSpPr txBox="1"/>
          <p:nvPr/>
        </p:nvSpPr>
        <p:spPr>
          <a:xfrm>
            <a:off x="9175665" y="6515593"/>
            <a:ext cx="296486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Lorenzo Stigliano, Crittografia Applicata 2023</a:t>
            </a: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magine 3" descr="Immagine che contiene simbolo, cerchio, logo, Marchio&#10;&#10;Descrizione generata automaticamente">
            <a:extLst>
              <a:ext uri="{FF2B5EF4-FFF2-40B4-BE49-F238E27FC236}">
                <a16:creationId xmlns:a16="http://schemas.microsoft.com/office/drawing/2014/main" id="{478EFD9F-076A-7511-4097-60421625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69" y="1537133"/>
            <a:ext cx="2674930" cy="37837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0BF6BF-3793-DB83-4490-0E25989E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Myriad Pro"/>
              </a:rPr>
              <a:t>Security and Privacy Analysis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E78CF1D-976A-1565-DE30-D7A334B39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100" y="1690688"/>
            <a:ext cx="4299194" cy="3953414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D82CCA-9147-E0DA-63B5-AEE604C03655}"/>
              </a:ext>
            </a:extLst>
          </p:cNvPr>
          <p:cNvSpPr txBox="1"/>
          <p:nvPr/>
        </p:nvSpPr>
        <p:spPr>
          <a:xfrm>
            <a:off x="838203" y="3112315"/>
            <a:ext cx="51480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Insecure Key Storage</a:t>
            </a:r>
          </a:p>
          <a:p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Unauthorized Access of Location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Excessive advertisement keys caching: </a:t>
            </a:r>
            <a:r>
              <a:rPr lang="en-US" dirty="0">
                <a:latin typeface="Myriad Pro" panose="020B0503030403020204"/>
              </a:rPr>
              <a:t>up to 9 weeks into the future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Myriad Pro" panose="020B0503030403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yriad Pro" panose="020B0503030403020204"/>
              </a:rPr>
              <a:t>Social Tracking</a:t>
            </a:r>
          </a:p>
          <a:p>
            <a:endParaRPr lang="en-US" b="1" dirty="0">
              <a:latin typeface="Myriad Pro" panose="020B050303040302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6C05E6-0ABA-8EF1-012C-3F9BF6F1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932" y="1624090"/>
            <a:ext cx="4247586" cy="668548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F331445-B637-2890-D879-CE6A5C406D54}"/>
              </a:ext>
            </a:extLst>
          </p:cNvPr>
          <p:cNvCxnSpPr>
            <a:cxnSpLocks/>
          </p:cNvCxnSpPr>
          <p:nvPr/>
        </p:nvCxnSpPr>
        <p:spPr>
          <a:xfrm flipV="1">
            <a:off x="3691156" y="2422601"/>
            <a:ext cx="775982" cy="828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5F01E04-6FE7-D23B-74FA-F77A855A7FFE}"/>
              </a:ext>
            </a:extLst>
          </p:cNvPr>
          <p:cNvCxnSpPr>
            <a:cxnSpLocks/>
          </p:cNvCxnSpPr>
          <p:nvPr/>
        </p:nvCxnSpPr>
        <p:spPr>
          <a:xfrm flipV="1">
            <a:off x="5700385" y="3714265"/>
            <a:ext cx="1833133" cy="140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B28D5528-5BEE-026B-CA25-59C15157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38" y="4585547"/>
            <a:ext cx="2965508" cy="2117109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A879602-5AE6-86E5-9959-98DB9BDED47E}"/>
              </a:ext>
            </a:extLst>
          </p:cNvPr>
          <p:cNvCxnSpPr>
            <a:cxnSpLocks/>
          </p:cNvCxnSpPr>
          <p:nvPr/>
        </p:nvCxnSpPr>
        <p:spPr>
          <a:xfrm>
            <a:off x="2915175" y="5233910"/>
            <a:ext cx="1396767" cy="205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63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24E5B-4D04-2F33-8B26-3C9CD2170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93703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Technical Implementation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E18B09-30D3-81F8-B9AC-DCE7648E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t="8812"/>
          <a:stretch/>
        </p:blipFill>
        <p:spPr>
          <a:xfrm rot="16200000">
            <a:off x="-564091" y="2076379"/>
            <a:ext cx="3064350" cy="16908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CF36AE-9446-5F3E-5719-FB7DEA2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6" y="1726907"/>
            <a:ext cx="2210545" cy="22105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A4C4A6-6AE1-4D12-8F86-F2346D9C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72" y="2377812"/>
            <a:ext cx="2051213" cy="133328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FDF4DD8-EDCE-75CB-5040-918099561204}"/>
              </a:ext>
            </a:extLst>
          </p:cNvPr>
          <p:cNvSpPr/>
          <p:nvPr/>
        </p:nvSpPr>
        <p:spPr>
          <a:xfrm>
            <a:off x="6505735" y="3227663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E6E057-441F-F605-F98D-03AAEA95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54" y="1468249"/>
            <a:ext cx="2770614" cy="16956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5A1B45B-5259-75F3-935C-0D46D209B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27465"/>
            <a:ext cx="3306959" cy="1476772"/>
          </a:xfrm>
          <a:prstGeom prst="rect">
            <a:avLst/>
          </a:prstGeom>
        </p:spPr>
      </p:pic>
      <p:pic>
        <p:nvPicPr>
          <p:cNvPr id="1028" name="Picture 4" descr="MacBook Pro 16&quot; - Chip M1 Max con CPU 10-core e GPU 32‑core - 32GB di  Memoria Unificata ed Archiviazione SSD da 1TB">
            <a:extLst>
              <a:ext uri="{FF2B5EF4-FFF2-40B4-BE49-F238E27FC236}">
                <a16:creationId xmlns:a16="http://schemas.microsoft.com/office/drawing/2014/main" id="{BD640CC9-F704-88D7-C3B2-83780F24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75" y="4284478"/>
            <a:ext cx="2210545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4E27F8C1-BD40-A704-FD97-A3CA3FE2C5B2}"/>
              </a:ext>
            </a:extLst>
          </p:cNvPr>
          <p:cNvSpPr/>
          <p:nvPr/>
        </p:nvSpPr>
        <p:spPr>
          <a:xfrm rot="9113802">
            <a:off x="6750212" y="4480670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57B22A-42C7-3BFA-34F3-6DFAE853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32" y="684927"/>
            <a:ext cx="3194863" cy="147511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BAF44B-6992-F8AA-C5D5-0B0D84FA6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2" y="4697957"/>
            <a:ext cx="3389617" cy="189007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6E6DBF-4773-82C2-40B5-29AA8C23B485}"/>
              </a:ext>
            </a:extLst>
          </p:cNvPr>
          <p:cNvSpPr txBox="1"/>
          <p:nvPr/>
        </p:nvSpPr>
        <p:spPr>
          <a:xfrm>
            <a:off x="206927" y="1010328"/>
            <a:ext cx="141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Lost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5A9A65-1260-2E80-88F3-24F6514E79C7}"/>
              </a:ext>
            </a:extLst>
          </p:cNvPr>
          <p:cNvSpPr txBox="1"/>
          <p:nvPr/>
        </p:nvSpPr>
        <p:spPr>
          <a:xfrm>
            <a:off x="4949505" y="1098917"/>
            <a:ext cx="16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Finder’s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D14891-D04E-DF94-BF7D-D66C884DEE5E}"/>
              </a:ext>
            </a:extLst>
          </p:cNvPr>
          <p:cNvSpPr txBox="1"/>
          <p:nvPr/>
        </p:nvSpPr>
        <p:spPr>
          <a:xfrm>
            <a:off x="10686433" y="3835196"/>
            <a:ext cx="8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iCloud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EA6535-D11C-FB34-291C-9F1D9B5AC7E7}"/>
              </a:ext>
            </a:extLst>
          </p:cNvPr>
          <p:cNvSpPr txBox="1"/>
          <p:nvPr/>
        </p:nvSpPr>
        <p:spPr>
          <a:xfrm>
            <a:off x="4585048" y="6403367"/>
            <a:ext cx="174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Owner’s Laptop</a:t>
            </a:r>
            <a:endParaRPr lang="it-IT" dirty="0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482AAF58-7176-6402-0DEF-515C45CF6764}"/>
              </a:ext>
            </a:extLst>
          </p:cNvPr>
          <p:cNvSpPr/>
          <p:nvPr/>
        </p:nvSpPr>
        <p:spPr>
          <a:xfrm>
            <a:off x="1813488" y="3250745"/>
            <a:ext cx="3200062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64BC9-901D-4021-896F-F58A1AEE77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Demo Time!</a:t>
            </a:r>
            <a:endParaRPr lang="it-IT" dirty="0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0FAD3-B638-8C17-D933-C5B3FFF004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Language: Python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Libraries: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tinyec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cryptodome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cryptography, secrets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Main Documentation: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Myriad Pro" panose="020B0503030403020204"/>
              </a:rPr>
              <a:t>Who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Can Find My Devices? Security and Privacy of Apple’s Crowd-Sourced Bluetooth Location Tracking System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(Alexander Heinrich, Milan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Stute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, Tim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Kornhuber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 and Matthias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Hollick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</a:p>
          <a:p>
            <a:pPr lvl="1"/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SERIOUS CRYPTOGRAPHY A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Practical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Introduction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to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Modern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Encryption</a:t>
            </a:r>
            <a:r>
              <a:rPr lang="it-IT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(Jean-Philippe </a:t>
            </a:r>
            <a:r>
              <a:rPr lang="it-IT" i="1" dirty="0" err="1">
                <a:solidFill>
                  <a:schemeClr val="tx1"/>
                </a:solidFill>
                <a:latin typeface="Myriad Pro" panose="020B0503030403020204"/>
              </a:rPr>
              <a:t>Aumasson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(Discrete Mathematics and Its Applications)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Alfred Menezes, Paul van Oorschot, Scott Vanstone </a:t>
            </a:r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Handbook of applied cryptography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Myriad Pro" panose="020B0503030403020204"/>
              </a:rPr>
              <a:t>Practical Cryptography for Developers 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(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Svetlin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 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Nakov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)</a:t>
            </a:r>
          </a:p>
          <a:p>
            <a:pPr lvl="1"/>
            <a:r>
              <a:rPr lang="en-US" b="1" dirty="0">
                <a:latin typeface="Myriad Pro" panose="020B0503030403020204"/>
              </a:rPr>
              <a:t>SMARTS: Secure Memory Assurance of RISC-V Trusted SoC </a:t>
            </a:r>
            <a:r>
              <a:rPr lang="en-US" dirty="0">
                <a:latin typeface="Myriad Pro" panose="020B0503030403020204"/>
              </a:rPr>
              <a:t>(</a:t>
            </a:r>
            <a:r>
              <a:rPr lang="it-IT" dirty="0">
                <a:latin typeface="Myriad Pro" panose="020B0503030403020204"/>
              </a:rPr>
              <a:t>Ming </a:t>
            </a:r>
            <a:r>
              <a:rPr lang="it-IT" dirty="0" err="1">
                <a:latin typeface="Myriad Pro" panose="020B0503030403020204"/>
              </a:rPr>
              <a:t>Ming</a:t>
            </a:r>
            <a:r>
              <a:rPr lang="it-IT" dirty="0">
                <a:latin typeface="Myriad Pro" panose="020B0503030403020204"/>
              </a:rPr>
              <a:t> Wong, Jawad </a:t>
            </a:r>
            <a:r>
              <a:rPr lang="it-IT" dirty="0" err="1">
                <a:latin typeface="Myriad Pro" panose="020B0503030403020204"/>
              </a:rPr>
              <a:t>Haj</a:t>
            </a:r>
            <a:r>
              <a:rPr lang="it-IT" dirty="0">
                <a:latin typeface="Myriad Pro" panose="020B0503030403020204"/>
              </a:rPr>
              <a:t>-Yahya, </a:t>
            </a:r>
            <a:r>
              <a:rPr lang="it-IT" dirty="0" err="1">
                <a:latin typeface="Myriad Pro" panose="020B0503030403020204"/>
              </a:rPr>
              <a:t>Anupam</a:t>
            </a:r>
            <a:r>
              <a:rPr lang="it-IT" dirty="0">
                <a:latin typeface="Myriad Pro" panose="020B0503030403020204"/>
              </a:rPr>
              <a:t> </a:t>
            </a:r>
            <a:r>
              <a:rPr lang="it-IT" dirty="0" err="1">
                <a:latin typeface="Myriad Pro" panose="020B0503030403020204"/>
              </a:rPr>
              <a:t>Chattopadhyay</a:t>
            </a:r>
            <a:r>
              <a:rPr lang="it-IT" dirty="0">
                <a:latin typeface="Myriad Pro" panose="020B0503030403020204"/>
              </a:rPr>
              <a:t>, Nanyang </a:t>
            </a:r>
            <a:r>
              <a:rPr lang="it-IT" dirty="0" err="1">
                <a:latin typeface="Myriad Pro" panose="020B0503030403020204"/>
              </a:rPr>
              <a:t>Technological</a:t>
            </a:r>
            <a:r>
              <a:rPr lang="it-IT" dirty="0">
                <a:latin typeface="Myriad Pro" panose="020B0503030403020204"/>
              </a:rPr>
              <a:t> University (NTU) Singapore </a:t>
            </a:r>
            <a:r>
              <a:rPr lang="it-IT" dirty="0" err="1">
                <a:latin typeface="Myriad Pro" panose="020B0503030403020204"/>
              </a:rPr>
              <a:t>anupam@ntu.edu.s</a:t>
            </a:r>
            <a:r>
              <a:rPr lang="it-IT" dirty="0"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effectLst/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it-IT" dirty="0">
              <a:solidFill>
                <a:schemeClr val="tx1"/>
              </a:solidFill>
              <a:latin typeface="Myriad Pro" panose="020B0503030403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B877E-651D-0E88-57CF-5B260AC3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Questions?</a:t>
            </a:r>
            <a:endParaRPr lang="it-IT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ind My iPhone: What is it, and how do you use it? - 9to5Mac">
            <a:extLst>
              <a:ext uri="{FF2B5EF4-FFF2-40B4-BE49-F238E27FC236}">
                <a16:creationId xmlns:a16="http://schemas.microsoft.com/office/drawing/2014/main" id="{BF8BB7F8-63BE-F494-E05D-0EB130DD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480" y="1439384"/>
            <a:ext cx="10311469" cy="51557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E36CBDC8-B01A-1F40-FB60-8D76A4810469}"/>
              </a:ext>
            </a:extLst>
          </p:cNvPr>
          <p:cNvSpPr txBox="1"/>
          <p:nvPr/>
        </p:nvSpPr>
        <p:spPr>
          <a:xfrm>
            <a:off x="2516693" y="825145"/>
            <a:ext cx="70593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rPr>
              <a:t>One App to find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E4570-6068-53A0-4ECD-B6EB99414E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it-IT" sz="3600">
                <a:latin typeface="Myriad Pro" pitchFamily="34"/>
              </a:rPr>
              <a:t>How does it work</a:t>
            </a:r>
            <a:r>
              <a:rPr lang="en-US" sz="3600">
                <a:latin typeface="Myriad Pro" pitchFamily="34"/>
              </a:rPr>
              <a:t>?</a:t>
            </a:r>
            <a:endParaRPr lang="it-IT" sz="3600">
              <a:latin typeface="Myriad Pro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1A2EA-1565-EB0F-B8A0-06580CB4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3712" y="1577614"/>
            <a:ext cx="7064581" cy="4706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AF17E-A522-D6D2-7839-9121E266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956142"/>
          </a:xfrm>
        </p:spPr>
        <p:txBody>
          <a:bodyPr anchorCtr="1"/>
          <a:lstStyle/>
          <a:p>
            <a:pPr lvl="0" algn="ctr"/>
            <a:r>
              <a:rPr lang="it-IT" sz="3600" dirty="0">
                <a:latin typeface="Myriad Pro" pitchFamily="34"/>
              </a:rPr>
              <a:t>How </a:t>
            </a:r>
            <a:r>
              <a:rPr lang="it-IT" sz="3600" dirty="0" err="1">
                <a:latin typeface="Myriad Pro" pitchFamily="34"/>
              </a:rPr>
              <a:t>does</a:t>
            </a:r>
            <a:r>
              <a:rPr lang="it-IT" sz="3600" dirty="0">
                <a:latin typeface="Myriad Pro" pitchFamily="34"/>
              </a:rPr>
              <a:t> </a:t>
            </a:r>
            <a:r>
              <a:rPr lang="it-IT" sz="3600" dirty="0" err="1">
                <a:latin typeface="Myriad Pro" pitchFamily="34"/>
              </a:rPr>
              <a:t>it</a:t>
            </a:r>
            <a:r>
              <a:rPr lang="it-IT" sz="3600" dirty="0">
                <a:latin typeface="Myriad Pro" pitchFamily="34"/>
              </a:rPr>
              <a:t> work</a:t>
            </a:r>
            <a:r>
              <a:rPr lang="en-US" sz="3600" dirty="0">
                <a:latin typeface="Myriad Pro" pitchFamily="34"/>
              </a:rPr>
              <a:t>? [Detailed]</a:t>
            </a:r>
            <a:endParaRPr lang="it-IT" sz="3600" dirty="0">
              <a:latin typeface="Myriad Pro" pitchFamily="34"/>
            </a:endParaRPr>
          </a:p>
        </p:txBody>
      </p:sp>
      <p:pic>
        <p:nvPicPr>
          <p:cNvPr id="9" name="Immagine 8" descr="Immagine che contiene testo, schermata, diagramma, Carattere">
            <a:extLst>
              <a:ext uri="{FF2B5EF4-FFF2-40B4-BE49-F238E27FC236}">
                <a16:creationId xmlns:a16="http://schemas.microsoft.com/office/drawing/2014/main" id="{6D41CCA5-4A08-681E-0C0F-E591D2EE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321271"/>
            <a:ext cx="10628851" cy="5236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42873-6CDF-32E5-B7C3-FE0016B9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8526"/>
            <a:ext cx="10515600" cy="940543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/>
              </a:rPr>
              <a:t>AES-GCM</a:t>
            </a:r>
            <a:endParaRPr lang="it-IT" dirty="0">
              <a:latin typeface="Myriad Pro" panose="020B0503030403020204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E69AD2F-21F7-46D8-A282-1F3B3614F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8" t="4235"/>
          <a:stretch/>
        </p:blipFill>
        <p:spPr>
          <a:xfrm>
            <a:off x="2721672" y="1443849"/>
            <a:ext cx="6748655" cy="529077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8ECF60-5726-1A23-98F4-12A319F1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020" y="885039"/>
            <a:ext cx="2889619" cy="44636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8B5D518-F8ED-3C6D-2DC9-EDBBA69F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4" y="1170264"/>
            <a:ext cx="1082062" cy="10564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EBDE31A-24AD-FEA0-8271-0A14FF8DD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153" y="1187933"/>
            <a:ext cx="1058167" cy="1041251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07A4C7D-CF5A-E798-AA34-AC2271B87564}"/>
              </a:ext>
            </a:extLst>
          </p:cNvPr>
          <p:cNvCxnSpPr>
            <a:cxnSpLocks/>
          </p:cNvCxnSpPr>
          <p:nvPr/>
        </p:nvCxnSpPr>
        <p:spPr>
          <a:xfrm>
            <a:off x="1316270" y="1800363"/>
            <a:ext cx="5598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619F36-1958-85AA-7288-2400ACAD25B0}"/>
              </a:ext>
            </a:extLst>
          </p:cNvPr>
          <p:cNvCxnSpPr>
            <a:cxnSpLocks/>
          </p:cNvCxnSpPr>
          <p:nvPr/>
        </p:nvCxnSpPr>
        <p:spPr>
          <a:xfrm flipV="1">
            <a:off x="8166683" y="2327945"/>
            <a:ext cx="1303644" cy="306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BCB0FA-8065-28F0-BEC0-25C204B829BD}"/>
              </a:ext>
            </a:extLst>
          </p:cNvPr>
          <p:cNvSpPr txBox="1"/>
          <p:nvPr/>
        </p:nvSpPr>
        <p:spPr>
          <a:xfrm>
            <a:off x="654693" y="2298048"/>
            <a:ext cx="1883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yriad Pro" panose="020B0503030403020204"/>
              </a:rPr>
              <a:t>Example of </a:t>
            </a:r>
            <a:r>
              <a:rPr lang="en-US" sz="800" dirty="0" err="1">
                <a:latin typeface="Myriad Pro" panose="020B0503030403020204"/>
              </a:rPr>
              <a:t>ShiftRows</a:t>
            </a:r>
            <a:r>
              <a:rPr lang="en-US" sz="800" dirty="0">
                <a:latin typeface="Myriad Pro" panose="020B0503030403020204"/>
              </a:rPr>
              <a:t> operation</a:t>
            </a:r>
            <a:endParaRPr lang="it-IT" sz="800" dirty="0">
              <a:latin typeface="Myriad Pro" panose="020B0503030403020204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43EC210-9867-30D0-DC65-D160F669C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09" y="3804406"/>
            <a:ext cx="2215458" cy="243700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93420BF-1899-2F56-A894-CD1A7764823B}"/>
              </a:ext>
            </a:extLst>
          </p:cNvPr>
          <p:cNvSpPr txBox="1"/>
          <p:nvPr/>
        </p:nvSpPr>
        <p:spPr>
          <a:xfrm>
            <a:off x="643476" y="6241409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yriad Pro" panose="020B0503030403020204"/>
              </a:rPr>
              <a:t>GMC Internals Scheme</a:t>
            </a:r>
            <a:endParaRPr lang="it-IT" sz="800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394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0B606-1876-5BC7-417B-F13C19E613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There is something missing…</a:t>
            </a:r>
            <a:endParaRPr lang="it-IT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7B0FA-742B-B681-CD44-2332C0861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938549"/>
          </a:xfrm>
        </p:spPr>
        <p:txBody>
          <a:bodyPr/>
          <a:lstStyle/>
          <a:p>
            <a:pPr lvl="0"/>
            <a:r>
              <a:rPr lang="it-IT" dirty="0">
                <a:latin typeface="Myriad Pro" pitchFamily="34"/>
              </a:rPr>
              <a:t>How do </a:t>
            </a:r>
            <a:r>
              <a:rPr lang="it-IT" dirty="0" err="1">
                <a:latin typeface="Myriad Pro" pitchFamily="34"/>
              </a:rPr>
              <a:t>we</a:t>
            </a:r>
            <a:r>
              <a:rPr lang="it-IT" dirty="0">
                <a:latin typeface="Myriad Pro" pitchFamily="34"/>
              </a:rPr>
              <a:t> know the </a:t>
            </a:r>
            <a:r>
              <a:rPr lang="it-IT" b="1" dirty="0">
                <a:latin typeface="Myriad Pro" pitchFamily="34"/>
              </a:rPr>
              <a:t>EXACT</a:t>
            </a:r>
            <a:r>
              <a:rPr lang="it-IT" dirty="0">
                <a:latin typeface="Myriad Pro" pitchFamily="34"/>
              </a:rPr>
              <a:t> advertisement key </a:t>
            </a:r>
            <a:r>
              <a:rPr lang="it-IT" dirty="0" err="1">
                <a:latin typeface="Myriad Pro" pitchFamily="34"/>
              </a:rPr>
              <a:t>produced</a:t>
            </a:r>
            <a:r>
              <a:rPr lang="it-IT" dirty="0">
                <a:latin typeface="Myriad Pro" pitchFamily="34"/>
              </a:rPr>
              <a:t> by a </a:t>
            </a:r>
            <a:r>
              <a:rPr lang="it-IT" b="1" dirty="0" err="1">
                <a:latin typeface="Myriad Pro" pitchFamily="34"/>
              </a:rPr>
              <a:t>missing</a:t>
            </a:r>
            <a:r>
              <a:rPr lang="it-IT" b="1" dirty="0">
                <a:latin typeface="Myriad Pro" pitchFamily="34"/>
              </a:rPr>
              <a:t> device</a:t>
            </a:r>
            <a:r>
              <a:rPr lang="it-IT" dirty="0">
                <a:latin typeface="Myriad Pro" pitchFamily="34"/>
              </a:rPr>
              <a:t>???</a:t>
            </a:r>
            <a:r>
              <a:rPr lang="en-US" dirty="0">
                <a:latin typeface="Myriad Pro" pitchFamily="34"/>
              </a:rPr>
              <a:t> 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Picture 8" descr="Cloud Monitoring. Co-branded comic provided by CA Technologies and  CloudTweaks.com | Computer humor, Computer jokes, Tech humor">
            <a:extLst>
              <a:ext uri="{FF2B5EF4-FFF2-40B4-BE49-F238E27FC236}">
                <a16:creationId xmlns:a16="http://schemas.microsoft.com/office/drawing/2014/main" id="{32941EE3-95C5-4B40-4056-96E80306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4894" y="2899114"/>
            <a:ext cx="3942216" cy="36626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">
            <a:extLst>
              <a:ext uri="{FF2B5EF4-FFF2-40B4-BE49-F238E27FC236}">
                <a16:creationId xmlns:a16="http://schemas.microsoft.com/office/drawing/2014/main" id="{E9B4B895-938D-2620-8748-15054DAD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9" y="2584749"/>
            <a:ext cx="6104625" cy="25628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6">
            <a:extLst>
              <a:ext uri="{FF2B5EF4-FFF2-40B4-BE49-F238E27FC236}">
                <a16:creationId xmlns:a16="http://schemas.microsoft.com/office/drawing/2014/main" id="{F8299E28-A171-812D-6E19-370C9DF8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64" y="240185"/>
            <a:ext cx="6686604" cy="13602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15632272-8223-F3AC-3C76-1EB81FAE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69" y="1644138"/>
            <a:ext cx="4039471" cy="3229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399F147D-67A6-46FF-B40C-B3EE1681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02" y="4984220"/>
            <a:ext cx="4711162" cy="173955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2 29">
            <a:extLst>
              <a:ext uri="{FF2B5EF4-FFF2-40B4-BE49-F238E27FC236}">
                <a16:creationId xmlns:a16="http://schemas.microsoft.com/office/drawing/2014/main" id="{A4D4032B-1505-978B-84EA-EDE8D5CA78EA}"/>
              </a:ext>
            </a:extLst>
          </p:cNvPr>
          <p:cNvCxnSpPr/>
          <p:nvPr/>
        </p:nvCxnSpPr>
        <p:spPr>
          <a:xfrm flipH="1" flipV="1">
            <a:off x="3829935" y="5224323"/>
            <a:ext cx="515109" cy="6296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22" name="Connettore 2 31">
            <a:extLst>
              <a:ext uri="{FF2B5EF4-FFF2-40B4-BE49-F238E27FC236}">
                <a16:creationId xmlns:a16="http://schemas.microsoft.com/office/drawing/2014/main" id="{227F8CDC-64C4-179F-C3B4-F7065DA69DB5}"/>
              </a:ext>
            </a:extLst>
          </p:cNvPr>
          <p:cNvCxnSpPr/>
          <p:nvPr/>
        </p:nvCxnSpPr>
        <p:spPr>
          <a:xfrm>
            <a:off x="6881909" y="2728779"/>
            <a:ext cx="697120" cy="44951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14:cNvPr>
              <p14:cNvContentPartPr/>
              <p14:nvPr/>
            </p14:nvContentPartPr>
            <p14:xfrm>
              <a:off x="5654031" y="4431029"/>
              <a:ext cx="809280" cy="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0391" y="4323389"/>
                <a:ext cx="91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14:cNvPr>
              <p14:cNvContentPartPr/>
              <p14:nvPr/>
            </p14:nvContentPartPr>
            <p14:xfrm>
              <a:off x="524031" y="4733069"/>
              <a:ext cx="592272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391" y="4625429"/>
                <a:ext cx="603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14:cNvPr>
              <p14:cNvContentPartPr/>
              <p14:nvPr/>
            </p14:nvContentPartPr>
            <p14:xfrm>
              <a:off x="507471" y="5064629"/>
              <a:ext cx="1971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471" y="4956629"/>
                <a:ext cx="2079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14:cNvPr>
              <p14:cNvContentPartPr/>
              <p14:nvPr/>
            </p14:nvContentPartPr>
            <p14:xfrm>
              <a:off x="4332831" y="2730389"/>
              <a:ext cx="2072160" cy="594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831" y="2622749"/>
                <a:ext cx="2179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14:cNvPr>
              <p14:cNvContentPartPr/>
              <p14:nvPr/>
            </p14:nvContentPartPr>
            <p14:xfrm>
              <a:off x="465351" y="3088949"/>
              <a:ext cx="545364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351" y="2980949"/>
                <a:ext cx="556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14:cNvPr>
              <p14:cNvContentPartPr/>
              <p14:nvPr/>
            </p14:nvContentPartPr>
            <p14:xfrm>
              <a:off x="8183391" y="2761709"/>
              <a:ext cx="351072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9391" y="2654069"/>
                <a:ext cx="361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14:cNvPr>
              <p14:cNvContentPartPr/>
              <p14:nvPr/>
            </p14:nvContentPartPr>
            <p14:xfrm>
              <a:off x="7780551" y="2975549"/>
              <a:ext cx="384624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6551" y="2867909"/>
                <a:ext cx="395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14:cNvPr>
              <p14:cNvContentPartPr/>
              <p14:nvPr/>
            </p14:nvContentPartPr>
            <p14:xfrm>
              <a:off x="7780551" y="3214589"/>
              <a:ext cx="388836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6551" y="3106949"/>
                <a:ext cx="39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14:cNvPr>
              <p14:cNvContentPartPr/>
              <p14:nvPr/>
            </p14:nvContentPartPr>
            <p14:xfrm>
              <a:off x="7763991" y="3424469"/>
              <a:ext cx="165240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9991" y="3316469"/>
                <a:ext cx="1760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14:cNvPr>
              <p14:cNvContentPartPr/>
              <p14:nvPr/>
            </p14:nvContentPartPr>
            <p14:xfrm>
              <a:off x="8204271" y="3848189"/>
              <a:ext cx="342900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50271" y="3740189"/>
                <a:ext cx="353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14:cNvPr>
              <p14:cNvContentPartPr/>
              <p14:nvPr/>
            </p14:nvContentPartPr>
            <p14:xfrm>
              <a:off x="7767951" y="4103789"/>
              <a:ext cx="234468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51" y="3996149"/>
                <a:ext cx="245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14:cNvPr>
              <p14:cNvContentPartPr/>
              <p14:nvPr/>
            </p14:nvContentPartPr>
            <p14:xfrm>
              <a:off x="11006151" y="4053749"/>
              <a:ext cx="69192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2511" y="3945749"/>
                <a:ext cx="79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14:cNvPr>
              <p14:cNvContentPartPr/>
              <p14:nvPr/>
            </p14:nvContentPartPr>
            <p14:xfrm>
              <a:off x="7747071" y="4292789"/>
              <a:ext cx="272628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3071" y="4184789"/>
                <a:ext cx="283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14:cNvPr>
              <p14:cNvContentPartPr/>
              <p14:nvPr/>
            </p14:nvContentPartPr>
            <p14:xfrm>
              <a:off x="7738791" y="4540109"/>
              <a:ext cx="14637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4791" y="4432469"/>
                <a:ext cx="15714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692F0-057F-998E-86BC-9E7C5672A6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Alternatives to ECDH?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1FD44-A4E6-68B3-4BD2-8DD3A8041F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623958"/>
          </a:xfrm>
        </p:spPr>
        <p:txBody>
          <a:bodyPr/>
          <a:lstStyle/>
          <a:p>
            <a:pPr lvl="0"/>
            <a:r>
              <a:rPr lang="en-US" dirty="0"/>
              <a:t>Why do we not use </a:t>
            </a:r>
            <a:r>
              <a:rPr lang="en-US" dirty="0" err="1"/>
              <a:t>Elgamal</a:t>
            </a:r>
            <a:r>
              <a:rPr lang="en-US" dirty="0"/>
              <a:t>??? </a:t>
            </a:r>
            <a:r>
              <a:rPr lang="en-US" dirty="0">
                <a:solidFill>
                  <a:srgbClr val="FF0000"/>
                </a:solidFill>
              </a:rPr>
              <a:t>OVERHEAD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D871DC-CB69-10D6-1FE5-B574A70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7" y="2584524"/>
            <a:ext cx="11188946" cy="31182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6362AE-33C6-1E7A-8DC9-DB608C32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latin typeface="Myriad Pro"/>
              </a:rPr>
              <a:t>Where</a:t>
            </a:r>
            <a:r>
              <a:rPr lang="it-IT" dirty="0">
                <a:latin typeface="Myriad Pro"/>
              </a:rPr>
              <a:t> </a:t>
            </a:r>
            <a:r>
              <a:rPr lang="it-IT" dirty="0" err="1">
                <a:latin typeface="Myriad Pro"/>
              </a:rPr>
              <a:t>Things</a:t>
            </a:r>
            <a:r>
              <a:rPr lang="it-IT" dirty="0">
                <a:latin typeface="Myriad Pro"/>
              </a:rPr>
              <a:t> Break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45858-E1BD-74AD-5A73-C4F1565C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449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Myriad Pro" panose="020B0503030403020204"/>
              </a:rPr>
              <a:t> </a:t>
            </a:r>
            <a:r>
              <a:rPr lang="en-US" sz="2000" b="1" dirty="0">
                <a:latin typeface="Myriad Pro" panose="020B0503030403020204"/>
              </a:rPr>
              <a:t>Nonce repetition in AES-GCM</a:t>
            </a:r>
            <a:r>
              <a:rPr lang="en-US" sz="2000" dirty="0">
                <a:latin typeface="Myriad Pro" panose="020B0503030403020204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yriad Pro" panose="020B0503030403020204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yriad Pro" panose="020B0503030403020204"/>
            </a:endParaRPr>
          </a:p>
          <a:p>
            <a:pPr marL="0" indent="0">
              <a:buNone/>
            </a:pPr>
            <a:endParaRPr lang="en-US" sz="2000" dirty="0">
              <a:highlight>
                <a:srgbClr val="FFFF00"/>
              </a:highlight>
              <a:latin typeface="Myriad Pro" panose="020B0503030403020204"/>
            </a:endParaRPr>
          </a:p>
          <a:p>
            <a:pPr marL="0" indent="0">
              <a:buNone/>
            </a:pPr>
            <a:r>
              <a:rPr lang="en-US" sz="1800" u="sng" dirty="0">
                <a:latin typeface="Myriad Pro" panose="020B0503030403020204"/>
              </a:rPr>
              <a:t>If the same nonce is used twice an attacker can obtain the Hash Key!</a:t>
            </a:r>
          </a:p>
          <a:p>
            <a:pPr marL="0" indent="0">
              <a:buNone/>
            </a:pPr>
            <a:endParaRPr lang="en-US" sz="2000" u="sng" dirty="0">
              <a:latin typeface="Myriad Pro" panose="020B0503030403020204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000" b="1" dirty="0">
                <a:latin typeface="Myriad Pro" panose="020B0503030403020204"/>
              </a:rPr>
              <a:t>Breaking ECDH Using Another Curve: </a:t>
            </a:r>
            <a:r>
              <a:rPr lang="en-US" sz="1100" i="1" dirty="0">
                <a:latin typeface="Myriad Pro" panose="020B0503030403020204"/>
              </a:rPr>
              <a:t>“</a:t>
            </a:r>
            <a:r>
              <a:rPr lang="en-US" sz="1100" b="0" i="1" u="none" strike="noStrike" baseline="0" dirty="0">
                <a:latin typeface="Myriad Pro" panose="020B0503030403020204"/>
              </a:rPr>
              <a:t>Say that Alice and Bob are running ECDH and have agreed on a curve and a base point, G. Bob sends his public key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dBG</a:t>
            </a:r>
            <a:r>
              <a:rPr lang="en-US" sz="1100" b="0" i="1" u="none" strike="noStrike" baseline="0" dirty="0">
                <a:latin typeface="Myriad Pro" panose="020B0503030403020204"/>
              </a:rPr>
              <a:t> to Alice. Alice, instead of sending a public key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dAG</a:t>
            </a:r>
            <a:r>
              <a:rPr lang="en-US" sz="1100" b="0" i="1" u="none" strike="noStrike" baseline="0" dirty="0">
                <a:latin typeface="Myriad Pro" panose="020B0503030403020204"/>
              </a:rPr>
              <a:t> on the agreed upon curve, sends a point on a different curve, either intentionally or accidentally. Unfortunately, this new curve is weak and allows Alice to choose a point P for which solving ECDLP is easy. She chooses a point of low order, for which there is a relatively small k such that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kP</a:t>
            </a:r>
            <a:r>
              <a:rPr lang="en-US" sz="1100" b="0" i="1" u="none" strike="noStrike" baseline="0" dirty="0">
                <a:latin typeface="Myriad Pro" panose="020B0503030403020204"/>
              </a:rPr>
              <a:t> = O. Now Bob, believing that he has a legitimate public key, computes what he thinks is the shared secret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, hashes it, and uses the resulting key to encrypt data sent to Alice. The problem is that when Bob computes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, he is unknowingly computing on the weaker curve. As a result, because P was chosen to belong to a small subgroup within the larger group of points, the result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 will also belong to that small subgroup, allowing an attacker to determine the shared secret </a:t>
            </a:r>
            <a:r>
              <a:rPr lang="en-US" sz="1100" b="0" i="1" u="none" strike="noStrike" baseline="0" dirty="0" err="1">
                <a:latin typeface="Myriad Pro" panose="020B0503030403020204"/>
              </a:rPr>
              <a:t>dBP</a:t>
            </a:r>
            <a:r>
              <a:rPr lang="en-US" sz="1100" b="0" i="1" u="none" strike="noStrike" baseline="0" dirty="0">
                <a:latin typeface="Myriad Pro" panose="020B0503030403020204"/>
              </a:rPr>
              <a:t> efficiently if they know the </a:t>
            </a:r>
            <a:r>
              <a:rPr lang="it-IT" sz="1100" i="1" u="none" strike="noStrike" baseline="0" dirty="0" err="1">
                <a:latin typeface="Myriad Pro" panose="020B0503030403020204"/>
              </a:rPr>
              <a:t>order</a:t>
            </a:r>
            <a:r>
              <a:rPr lang="it-IT" sz="1100" i="1" u="none" strike="noStrike" baseline="0" dirty="0">
                <a:latin typeface="Myriad Pro" panose="020B0503030403020204"/>
              </a:rPr>
              <a:t> of P.</a:t>
            </a:r>
            <a:r>
              <a:rPr lang="en-US" sz="1100" i="1" u="none" strike="noStrike" baseline="0" dirty="0">
                <a:latin typeface="Myriad Pro" panose="020B0503030403020204"/>
              </a:rPr>
              <a:t>” p.334, </a:t>
            </a:r>
            <a:r>
              <a:rPr lang="it-IT" sz="1100" i="0" u="none" strike="noStrike" baseline="0" dirty="0">
                <a:latin typeface="Myriad Pro" panose="020B0503030403020204"/>
              </a:rPr>
              <a:t>SERIOUS CRYPTOGRAPHY </a:t>
            </a:r>
            <a:r>
              <a:rPr lang="en-US" sz="1100" i="0" u="none" strike="noStrike" baseline="0" dirty="0">
                <a:latin typeface="Myriad Pro" panose="020B0503030403020204"/>
              </a:rPr>
              <a:t>A Practical Introduction to Modern Encryption by </a:t>
            </a:r>
            <a:r>
              <a:rPr lang="it-IT" sz="1100" i="0" u="none" strike="noStrike" baseline="0" dirty="0">
                <a:latin typeface="Myriad Pro" panose="020B0503030403020204"/>
              </a:rPr>
              <a:t>Jean-Philippe </a:t>
            </a:r>
            <a:r>
              <a:rPr lang="it-IT" sz="1100" i="0" u="none" strike="noStrike" baseline="0" dirty="0" err="1">
                <a:latin typeface="Myriad Pro" panose="020B0503030403020204"/>
              </a:rPr>
              <a:t>Aumasson</a:t>
            </a:r>
            <a:endParaRPr lang="it-IT" sz="1100" i="0" u="none" strike="noStrike" baseline="0" dirty="0">
              <a:latin typeface="Myriad Pro" panose="020B0503030403020204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KDF: low entropy input, extremely short salt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BDFD55-18C6-BDB2-3A15-E4ADA6CB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94" y="2295277"/>
            <a:ext cx="7902211" cy="9371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6F9192-B576-A9AE-01C3-74182FAA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6" y="1057391"/>
            <a:ext cx="2355618" cy="3017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4665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488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Myriad Pro</vt:lpstr>
      <vt:lpstr>Wingdings</vt:lpstr>
      <vt:lpstr>Tema di Office</vt:lpstr>
      <vt:lpstr>Presentazione standard di PowerPoint</vt:lpstr>
      <vt:lpstr>Presentazione standard di PowerPoint</vt:lpstr>
      <vt:lpstr>How does it work?</vt:lpstr>
      <vt:lpstr>How does it work? [Detailed]</vt:lpstr>
      <vt:lpstr>AES-GCM</vt:lpstr>
      <vt:lpstr>There is something missing…</vt:lpstr>
      <vt:lpstr>Presentazione standard di PowerPoint</vt:lpstr>
      <vt:lpstr>Alternatives to ECDH?</vt:lpstr>
      <vt:lpstr>Where Things Break</vt:lpstr>
      <vt:lpstr>Security and Privacy Analysis</vt:lpstr>
      <vt:lpstr>Technical Implementation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STIGLIANO</dc:creator>
  <cp:lastModifiedBy>LORENZO STIGLIANO</cp:lastModifiedBy>
  <cp:revision>26</cp:revision>
  <dcterms:created xsi:type="dcterms:W3CDTF">2023-09-01T16:03:58Z</dcterms:created>
  <dcterms:modified xsi:type="dcterms:W3CDTF">2023-09-08T11:04:26Z</dcterms:modified>
</cp:coreProperties>
</file>